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5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7" r:id="rId12"/>
    <p:sldId id="408" r:id="rId13"/>
    <p:sldId id="40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1564" autoAdjust="0"/>
  </p:normalViewPr>
  <p:slideViewPr>
    <p:cSldViewPr>
      <p:cViewPr>
        <p:scale>
          <a:sx n="64" d="100"/>
          <a:sy n="64" d="100"/>
        </p:scale>
        <p:origin x="-1973" y="-4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E08CC-E072-423C-9C53-30F7F28749BB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A7206-BEA3-44F2-99FB-8DB3B811E2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74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Soubor:Illu</a:t>
            </a:r>
            <a:r>
              <a:rPr lang="cs-CZ" dirty="0" smtClean="0"/>
              <a:t> </a:t>
            </a:r>
            <a:r>
              <a:rPr lang="cs-CZ" dirty="0" err="1" smtClean="0"/>
              <a:t>lymphatic</a:t>
            </a:r>
            <a:r>
              <a:rPr lang="cs-CZ" dirty="0" smtClean="0"/>
              <a:t> system.jpg.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14.11.2006 [cit. 2012-12-17]. Dostupné z: http://cs.wikipedia.org/wiki/Lymfatick%C3%A1_soustava </a:t>
            </a:r>
          </a:p>
          <a:p>
            <a:r>
              <a:rPr lang="cs-CZ" dirty="0" err="1" smtClean="0"/>
              <a:t>Soubor:Illu</a:t>
            </a:r>
            <a:r>
              <a:rPr lang="cs-CZ" dirty="0" smtClean="0"/>
              <a:t> spleen.jpg.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23.11.2006 [cit. 2012-12-17]. Dostupné z: http://cs.wikipedia.org/wiki/Slezina </a:t>
            </a:r>
          </a:p>
          <a:p>
            <a:r>
              <a:rPr lang="cs-CZ" dirty="0" err="1" smtClean="0"/>
              <a:t>Soubor:Illu</a:t>
            </a:r>
            <a:r>
              <a:rPr lang="cs-CZ" dirty="0" smtClean="0"/>
              <a:t> </a:t>
            </a:r>
            <a:r>
              <a:rPr lang="cs-CZ" dirty="0" err="1" smtClean="0"/>
              <a:t>lymph</a:t>
            </a:r>
            <a:r>
              <a:rPr lang="cs-CZ" dirty="0" smtClean="0"/>
              <a:t> node structure.png.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14.6.2006 [cit. 2012-12-17]. Dostupné z: http://cs.wikipedia.org/wiki/M%C3%ADzn%C3%AD_uzlina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Soubor:Illu</a:t>
            </a:r>
            <a:r>
              <a:rPr lang="cs-CZ" dirty="0" smtClean="0"/>
              <a:t> </a:t>
            </a:r>
            <a:r>
              <a:rPr lang="cs-CZ" dirty="0" err="1" smtClean="0"/>
              <a:t>lymphatic</a:t>
            </a:r>
            <a:r>
              <a:rPr lang="cs-CZ" dirty="0" smtClean="0"/>
              <a:t> system.jpg.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14.11.2006 [cit. 2012-12-17]. Dostupné z: http://cs.wikipedia.org/wiki/Lymfatick%C3%A1_soustava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Soubor:Illu</a:t>
            </a:r>
            <a:r>
              <a:rPr lang="cs-CZ" dirty="0" smtClean="0"/>
              <a:t> </a:t>
            </a:r>
            <a:r>
              <a:rPr lang="cs-CZ" dirty="0" err="1" smtClean="0"/>
              <a:t>lymphatic</a:t>
            </a:r>
            <a:r>
              <a:rPr lang="cs-CZ" dirty="0" smtClean="0"/>
              <a:t> system.jpg.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14.11.2006 [cit. 2012-12-17]. Dostupné z: http://cs.wikipedia.org/wiki/Lymfatick%C3%A1_soustava </a:t>
            </a:r>
          </a:p>
          <a:p>
            <a:r>
              <a:rPr lang="cs-CZ" dirty="0" err="1" smtClean="0"/>
              <a:t>Soubor:Blister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burns</a:t>
            </a:r>
            <a:r>
              <a:rPr lang="cs-CZ" dirty="0" smtClean="0"/>
              <a:t> (top).</a:t>
            </a:r>
            <a:r>
              <a:rPr lang="cs-CZ" dirty="0" err="1" smtClean="0"/>
              <a:t>png</a:t>
            </a:r>
            <a:r>
              <a:rPr lang="cs-CZ" dirty="0" smtClean="0"/>
              <a:t>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30.7.2006 [cit. 2012-12-17]. Dostupné z: http://cs.wikipedia.org/wiki/Puch%C3%BD%C5%99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Soubor:Illu</a:t>
            </a:r>
            <a:r>
              <a:rPr lang="cs-CZ" dirty="0" smtClean="0"/>
              <a:t> </a:t>
            </a:r>
            <a:r>
              <a:rPr lang="cs-CZ" dirty="0" err="1" smtClean="0"/>
              <a:t>lymph</a:t>
            </a:r>
            <a:r>
              <a:rPr lang="cs-CZ" dirty="0" smtClean="0"/>
              <a:t> node structure.png.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14.6.2006 [cit. 2012-12-17]. Dostupné z: http://cs.wikipedia.org/wiki/M%C3%ADzn%C3%AD_uzlina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Soubor:Illu</a:t>
            </a:r>
            <a:r>
              <a:rPr lang="cs-CZ" dirty="0" smtClean="0"/>
              <a:t> </a:t>
            </a:r>
            <a:r>
              <a:rPr lang="cs-CZ" dirty="0" err="1" smtClean="0"/>
              <a:t>lymph</a:t>
            </a:r>
            <a:r>
              <a:rPr lang="cs-CZ" dirty="0" smtClean="0"/>
              <a:t> node structure.png.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14.6.2006 [cit. 2012-12-17]. </a:t>
            </a:r>
            <a:r>
              <a:rPr lang="cs-CZ" smtClean="0"/>
              <a:t>Dostupné z: http://cs.wikipedia.org/wiki/M%C3%ADzn%C3%AD_uzlina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Soubor:Illu</a:t>
            </a:r>
            <a:r>
              <a:rPr lang="cs-CZ" dirty="0" smtClean="0"/>
              <a:t> spleen.jpg.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23.11.2006 [cit. 2012-12-17]. Dostupné z: http://cs.wikipedia.org/wiki/Slezina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File:Illu thymus.jpg.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23.11.2006 [cit. 2012-12-17]. Dostupné z: http://en.wikipedia.org/wiki/Thymus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Soubor:Throat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Tonsils</a:t>
            </a:r>
            <a:r>
              <a:rPr lang="cs-CZ" dirty="0" smtClean="0"/>
              <a:t> 0012J.jpeg. </a:t>
            </a:r>
            <a:r>
              <a:rPr lang="cs-CZ" i="1" dirty="0" smtClean="0"/>
              <a:t>Wikipedie, Otevřená encyklopedie</a:t>
            </a:r>
            <a:r>
              <a:rPr lang="cs-CZ" dirty="0" smtClean="0"/>
              <a:t> [online]. 18.7.2011 [cit. 2012-12-17]. Dostupné z: http://cs.wikipedia.org/wiki/Mandle_%28org%C3%A1n%29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07CF22-EFBE-49D0-BA08-AF086CF60541}" type="datetimeFigureOut">
              <a:rPr lang="cs-CZ" smtClean="0"/>
              <a:pPr/>
              <a:t>13.03.2020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Anotace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žáci se podrobněji seznámí s MÍZNÍ SOUSTAVOU ČLOVĚKA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ž</a:t>
            </a:r>
            <a:r>
              <a:rPr lang="cs-CZ" b="1" dirty="0" smtClean="0">
                <a:solidFill>
                  <a:schemeClr val="tx1"/>
                </a:solidFill>
              </a:rPr>
              <a:t>áci se seznámí s funkcí a stavbou mízní soustavy, mízními uzlinami, brzlíkem, slezinou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žáci nejprve shlédnou prezentaci, následně odpoví na otázky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Mízní soustava -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Infekce </a:t>
            </a:r>
            <a:r>
              <a:rPr lang="cs-CZ" dirty="0"/>
              <a:t>v těle -&gt; antigen -&gt; mízní uzliny aktivují tvorbu bílých krvinek -&gt; zduření uzliny -&gt; bílé krvinky začnou tvořit protilátky nebo využijí fagocytózu (obklopení a pohlcení </a:t>
            </a:r>
            <a:r>
              <a:rPr lang="cs-CZ" dirty="0" smtClean="0"/>
              <a:t>antigenu)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416718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91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Mízní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Infekční nemoci –nemoci přenosné na člověka z jiného organismu (viry, bakterie, kvasinky, plísně)</a:t>
            </a:r>
          </a:p>
          <a:p>
            <a:r>
              <a:rPr lang="cs-CZ" dirty="0"/>
              <a:t>-přenosné přímým stykem, kapénkovou infekcí, potravou, poraněním, bodnutím hmyzem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29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Mízní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Inkubační doba –doba od proniknutí infekce do těla až po první příznaky nemoci</a:t>
            </a:r>
          </a:p>
          <a:p>
            <a:r>
              <a:rPr lang="cs-CZ" dirty="0"/>
              <a:t>•Alergie –nepřiměřená reakce těla na přítomnost antigenu (infekce) –(vyrážka, senná rýma, astma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6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Mízní soustava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43608" y="2276872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  <a:p>
            <a:r>
              <a:rPr lang="cs-CZ" sz="3200" dirty="0"/>
              <a:t>Imunita –schopnost organismu odolávat napadení a působení cizorodých látek</a:t>
            </a:r>
          </a:p>
          <a:p>
            <a:r>
              <a:rPr lang="cs-CZ" sz="3200" dirty="0"/>
              <a:t>•Imunita uměla -získávána očkováním</a:t>
            </a:r>
          </a:p>
          <a:p>
            <a:r>
              <a:rPr lang="cs-CZ" sz="3200" dirty="0"/>
              <a:t>•Aktivní imunizace –do těla se vpravují oslabené mikroorganismy (vakcína) </a:t>
            </a:r>
          </a:p>
          <a:p>
            <a:r>
              <a:rPr lang="cs-CZ" sz="3200" dirty="0"/>
              <a:t>•Pasivní imunizace –do těla se vpravují hotové protilátky</a:t>
            </a:r>
          </a:p>
        </p:txBody>
      </p:sp>
    </p:spTree>
    <p:extLst>
      <p:ext uri="{BB962C8B-B14F-4D97-AF65-F5344CB8AC3E}">
        <p14:creationId xmlns:p14="http://schemas.microsoft.com/office/powerpoint/2010/main" val="384439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496" y="139480"/>
            <a:ext cx="5815800" cy="841248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Mízní soustava člověka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Soubor:Illu lymphatic 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7" y="1008112"/>
            <a:ext cx="3104871" cy="56612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851920" y="1556792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ym typeface="Symbol"/>
            </a:endParaRPr>
          </a:p>
          <a:p>
            <a:r>
              <a:rPr lang="cs-CZ" b="1" dirty="0">
                <a:sym typeface="Symbol"/>
              </a:rPr>
              <a:t>za </a:t>
            </a:r>
            <a:r>
              <a:rPr lang="cs-CZ" b="1" u="sng" dirty="0">
                <a:sym typeface="Symbol"/>
              </a:rPr>
              <a:t>24 hodin </a:t>
            </a:r>
            <a:r>
              <a:rPr lang="cs-CZ" b="1" dirty="0">
                <a:sym typeface="Symbol"/>
              </a:rPr>
              <a:t>se vytvoří v těle </a:t>
            </a:r>
            <a:r>
              <a:rPr lang="cs-CZ" b="1" u="sng" dirty="0">
                <a:sym typeface="Symbol"/>
              </a:rPr>
              <a:t>2,5 – 3 litry míz</a:t>
            </a:r>
            <a:r>
              <a:rPr lang="cs-CZ" b="1" dirty="0">
                <a:sym typeface="Symbol"/>
              </a:rPr>
              <a:t>y</a:t>
            </a:r>
          </a:p>
          <a:p>
            <a:r>
              <a:rPr lang="cs-CZ" b="1" dirty="0">
                <a:sym typeface="Symbol"/>
              </a:rPr>
              <a:t>míza bývá </a:t>
            </a:r>
            <a:r>
              <a:rPr lang="cs-CZ" b="1" u="sng" dirty="0">
                <a:sym typeface="Symbol"/>
              </a:rPr>
              <a:t>bezbarvá nebo nažloutlá tek</a:t>
            </a:r>
            <a:r>
              <a:rPr lang="cs-CZ" b="1" dirty="0">
                <a:sym typeface="Symbol"/>
              </a:rPr>
              <a:t>utina, obsahuje méně bílkovin a více tuků než krevní plazma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Funkce mízní soustavy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805264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chemeClr val="tx1"/>
                </a:solidFill>
              </a:rPr>
              <a:t>odvádí přebytečný tkáňový mok </a:t>
            </a:r>
            <a:r>
              <a:rPr lang="cs-CZ" b="1" dirty="0" smtClean="0">
                <a:solidFill>
                  <a:schemeClr val="tx1"/>
                </a:solidFill>
              </a:rPr>
              <a:t>z tkání zpět </a:t>
            </a:r>
            <a:r>
              <a:rPr lang="cs-CZ" b="1" u="sng" dirty="0" smtClean="0">
                <a:solidFill>
                  <a:schemeClr val="tx1"/>
                </a:solidFill>
              </a:rPr>
              <a:t>do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u="sng" dirty="0" smtClean="0">
                <a:solidFill>
                  <a:schemeClr val="tx1"/>
                </a:solidFill>
              </a:rPr>
              <a:t>krevního oběhu (</a:t>
            </a:r>
            <a:r>
              <a:rPr lang="cs-CZ" b="1" u="sng" dirty="0" smtClean="0">
                <a:solidFill>
                  <a:schemeClr val="tx1"/>
                </a:solidFill>
              </a:rPr>
              <a:t>žil)</a:t>
            </a:r>
            <a:r>
              <a:rPr lang="cs-CZ" b="1" dirty="0" smtClean="0">
                <a:solidFill>
                  <a:schemeClr val="tx1"/>
                </a:solidFill>
              </a:rPr>
              <a:t>původní </a:t>
            </a:r>
            <a:r>
              <a:rPr lang="cs-CZ" b="1" u="sng" dirty="0" smtClean="0">
                <a:solidFill>
                  <a:schemeClr val="tx1"/>
                </a:solidFill>
              </a:rPr>
              <a:t>tkáňový mok mění </a:t>
            </a:r>
            <a:r>
              <a:rPr lang="cs-CZ" b="1" dirty="0" smtClean="0">
                <a:solidFill>
                  <a:schemeClr val="tx1"/>
                </a:solidFill>
              </a:rPr>
              <a:t>své složení a </a:t>
            </a:r>
            <a:r>
              <a:rPr lang="cs-CZ" b="1" dirty="0" smtClean="0">
                <a:solidFill>
                  <a:schemeClr val="tx1"/>
                </a:solidFill>
              </a:rPr>
              <a:t> přeměňuje </a:t>
            </a:r>
            <a:r>
              <a:rPr lang="cs-CZ" b="1" dirty="0" smtClean="0">
                <a:solidFill>
                  <a:schemeClr val="tx1"/>
                </a:solidFill>
              </a:rPr>
              <a:t>se </a:t>
            </a:r>
            <a:r>
              <a:rPr lang="cs-CZ" b="1" u="sng" dirty="0" smtClean="0">
                <a:solidFill>
                  <a:schemeClr val="tx1"/>
                </a:solidFill>
              </a:rPr>
              <a:t>v MÍZU (</a:t>
            </a:r>
            <a:r>
              <a:rPr lang="cs-CZ" b="1" u="sng" dirty="0" smtClean="0">
                <a:solidFill>
                  <a:schemeClr val="tx1"/>
                </a:solidFill>
              </a:rPr>
              <a:t>lymfu</a:t>
            </a:r>
            <a:r>
              <a:rPr lang="cs-CZ" b="1" dirty="0" smtClean="0">
                <a:solidFill>
                  <a:schemeClr val="tx1"/>
                </a:solidFill>
              </a:rPr>
              <a:t>),</a:t>
            </a:r>
            <a:r>
              <a:rPr lang="cs-CZ" b="1" u="sng" dirty="0" smtClean="0">
                <a:solidFill>
                  <a:schemeClr val="tx1"/>
                </a:solidFill>
              </a:rPr>
              <a:t>tok </a:t>
            </a:r>
            <a:r>
              <a:rPr lang="cs-CZ" b="1" u="sng" dirty="0" smtClean="0">
                <a:solidFill>
                  <a:schemeClr val="tx1"/>
                </a:solidFill>
              </a:rPr>
              <a:t>mízy je jednosměrný </a:t>
            </a:r>
            <a:r>
              <a:rPr lang="cs-CZ" b="1" dirty="0" smtClean="0">
                <a:solidFill>
                  <a:schemeClr val="tx1"/>
                </a:solidFill>
              </a:rPr>
              <a:t>(tkáně </a:t>
            </a:r>
            <a:r>
              <a:rPr lang="cs-CZ" b="1" dirty="0" smtClean="0">
                <a:solidFill>
                  <a:schemeClr val="tx1"/>
                </a:solidFill>
                <a:sym typeface="Symbol"/>
              </a:rPr>
              <a:t> mízní cévy  žíly)</a:t>
            </a:r>
          </a:p>
          <a:p>
            <a:r>
              <a:rPr lang="cs-CZ" b="1" dirty="0" smtClean="0">
                <a:solidFill>
                  <a:schemeClr val="tx1"/>
                </a:solidFill>
                <a:sym typeface="Symbol"/>
              </a:rPr>
              <a:t>podílí se na </a:t>
            </a:r>
            <a:r>
              <a:rPr lang="cs-CZ" b="1" u="sng" dirty="0" smtClean="0">
                <a:solidFill>
                  <a:schemeClr val="tx1"/>
                </a:solidFill>
                <a:sym typeface="Symbol"/>
              </a:rPr>
              <a:t>obraně organizmu </a:t>
            </a:r>
            <a:r>
              <a:rPr lang="cs-CZ" b="1" dirty="0" smtClean="0">
                <a:solidFill>
                  <a:schemeClr val="tx1"/>
                </a:solidFill>
                <a:sym typeface="Symbol"/>
              </a:rPr>
              <a:t>(v míze jsou bílé krvinky, které ničí choroboplodné zárodky)</a:t>
            </a:r>
          </a:p>
          <a:p>
            <a:r>
              <a:rPr lang="cs-CZ" b="1" u="sng" dirty="0" smtClean="0">
                <a:solidFill>
                  <a:schemeClr val="tx1"/>
                </a:solidFill>
                <a:sym typeface="Symbol"/>
              </a:rPr>
              <a:t>odvádí z těla tuky </a:t>
            </a:r>
            <a:r>
              <a:rPr lang="cs-CZ" b="1" dirty="0" smtClean="0">
                <a:solidFill>
                  <a:schemeClr val="tx1"/>
                </a:solidFill>
                <a:sym typeface="Symbol"/>
              </a:rPr>
              <a:t>do krevního oběhu</a:t>
            </a:r>
          </a:p>
          <a:p>
            <a:pPr marL="0" indent="0">
              <a:buNone/>
            </a:pPr>
            <a:endParaRPr lang="cs-CZ" b="1" dirty="0" smtClean="0">
              <a:solidFill>
                <a:schemeClr val="tx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4614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95936" y="44624"/>
            <a:ext cx="4968551" cy="841248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Mízní soustava člověka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Soubor:Illu lymphatic 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5" y="29910"/>
            <a:ext cx="3739505" cy="68184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11760" y="764704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mandle</a:t>
            </a:r>
            <a:endParaRPr lang="cs-CZ" b="1" cap="all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16817" y="1484784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brzlík</a:t>
            </a:r>
            <a:endParaRPr lang="cs-CZ" b="1" cap="all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55776" y="2492896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slezina</a:t>
            </a:r>
            <a:endParaRPr lang="cs-CZ" b="1" cap="all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55776" y="2996952"/>
            <a:ext cx="11521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mízní uzliny</a:t>
            </a:r>
            <a:endParaRPr lang="cs-CZ" b="1" cap="all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11760" y="3995772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mízní cévy</a:t>
            </a:r>
            <a:endParaRPr lang="cs-CZ" b="1" cap="all" dirty="0"/>
          </a:p>
        </p:txBody>
      </p:sp>
      <p:pic>
        <p:nvPicPr>
          <p:cNvPr id="2050" name="Picture 2" descr="Soubor:Blister from burns (top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02142"/>
            <a:ext cx="4854790" cy="36390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27984" y="5277778"/>
            <a:ext cx="408438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Puchýř  - vyplněný </a:t>
            </a:r>
            <a:r>
              <a:rPr lang="cs-CZ" sz="2000" b="1" u="sng" dirty="0" smtClean="0"/>
              <a:t>tkáňovým mokem</a:t>
            </a:r>
            <a:endParaRPr lang="cs-CZ" sz="2000" b="1" u="sng" dirty="0"/>
          </a:p>
        </p:txBody>
      </p:sp>
    </p:spTree>
    <p:extLst>
      <p:ext uri="{BB962C8B-B14F-4D97-AF65-F5344CB8AC3E}">
        <p14:creationId xmlns:p14="http://schemas.microsoft.com/office/powerpoint/2010/main" val="94151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77688" y="96385"/>
            <a:ext cx="8686800" cy="838200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stavba a činnost mízní soustavy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277688" y="1090028"/>
            <a:ext cx="8686800" cy="4525963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mízní soustava se skládá z </a:t>
            </a:r>
            <a:r>
              <a:rPr lang="cs-CZ" b="1" u="sng" dirty="0" smtClean="0">
                <a:solidFill>
                  <a:schemeClr val="tx1"/>
                </a:solidFill>
              </a:rPr>
              <a:t>MÍZNÍCH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u="sng" dirty="0" smtClean="0">
                <a:solidFill>
                  <a:schemeClr val="tx1"/>
                </a:solidFill>
              </a:rPr>
              <a:t>VLÁSEČNIC</a:t>
            </a:r>
            <a:r>
              <a:rPr lang="cs-CZ" b="1" dirty="0" smtClean="0">
                <a:solidFill>
                  <a:schemeClr val="tx1"/>
                </a:solidFill>
              </a:rPr>
              <a:t>, které se sbíhají do </a:t>
            </a:r>
            <a:r>
              <a:rPr lang="cs-CZ" b="1" u="sng" dirty="0" smtClean="0">
                <a:solidFill>
                  <a:schemeClr val="tx1"/>
                </a:solidFill>
              </a:rPr>
              <a:t>MÍZNÍCH CÉV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mízní cévy se sbíhají do </a:t>
            </a:r>
            <a:r>
              <a:rPr lang="cs-CZ" b="1" u="sng" dirty="0" smtClean="0">
                <a:solidFill>
                  <a:schemeClr val="tx1"/>
                </a:solidFill>
              </a:rPr>
              <a:t>MÍZNÍCH KMENŮ </a:t>
            </a:r>
            <a:r>
              <a:rPr lang="cs-CZ" b="1" dirty="0" smtClean="0">
                <a:solidFill>
                  <a:schemeClr val="tx1"/>
                </a:solidFill>
              </a:rPr>
              <a:t>(např. hrudní mízovod)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mízní cévy </a:t>
            </a:r>
            <a:r>
              <a:rPr lang="cs-CZ" b="1" u="sng" dirty="0" smtClean="0">
                <a:solidFill>
                  <a:schemeClr val="tx1"/>
                </a:solidFill>
              </a:rPr>
              <a:t>odvádějí mízu do krve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mízní cévy se na mnoha místech rozšiřují v </a:t>
            </a:r>
            <a:r>
              <a:rPr lang="cs-CZ" b="1" u="sng" dirty="0" smtClean="0">
                <a:solidFill>
                  <a:schemeClr val="tx1"/>
                </a:solidFill>
              </a:rPr>
              <a:t>MÍZNÍ UZLINY</a:t>
            </a:r>
          </a:p>
          <a:p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404664" y="749919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mandle</a:t>
            </a:r>
            <a:endParaRPr lang="cs-CZ" b="1" cap="all" dirty="0"/>
          </a:p>
        </p:txBody>
      </p:sp>
      <p:sp>
        <p:nvSpPr>
          <p:cNvPr id="5" name="TextovéPole 4"/>
          <p:cNvSpPr txBox="1"/>
          <p:nvPr/>
        </p:nvSpPr>
        <p:spPr>
          <a:xfrm>
            <a:off x="-1345808" y="1484784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brzlík</a:t>
            </a:r>
            <a:endParaRPr lang="cs-CZ" b="1" cap="all" dirty="0"/>
          </a:p>
        </p:txBody>
      </p:sp>
      <p:sp>
        <p:nvSpPr>
          <p:cNvPr id="6" name="TextovéPole 5"/>
          <p:cNvSpPr txBox="1"/>
          <p:nvPr/>
        </p:nvSpPr>
        <p:spPr>
          <a:xfrm>
            <a:off x="-1548680" y="2282778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slezina</a:t>
            </a:r>
            <a:endParaRPr lang="cs-CZ" b="1" cap="all" dirty="0"/>
          </a:p>
        </p:txBody>
      </p:sp>
      <p:sp>
        <p:nvSpPr>
          <p:cNvPr id="7" name="TextovéPole 6"/>
          <p:cNvSpPr txBox="1"/>
          <p:nvPr/>
        </p:nvSpPr>
        <p:spPr>
          <a:xfrm>
            <a:off x="-1764704" y="2780928"/>
            <a:ext cx="11521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mízní uzliny</a:t>
            </a:r>
            <a:endParaRPr lang="cs-CZ" b="1" cap="all" dirty="0"/>
          </a:p>
        </p:txBody>
      </p:sp>
      <p:sp>
        <p:nvSpPr>
          <p:cNvPr id="8" name="TextovéPole 7"/>
          <p:cNvSpPr txBox="1"/>
          <p:nvPr/>
        </p:nvSpPr>
        <p:spPr>
          <a:xfrm>
            <a:off x="-1582707" y="3804504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mízní cévy</a:t>
            </a:r>
            <a:endParaRPr lang="cs-CZ" b="1" cap="all" dirty="0"/>
          </a:p>
        </p:txBody>
      </p:sp>
      <p:pic>
        <p:nvPicPr>
          <p:cNvPr id="10" name="Picture 6" descr="Soubor:Illu lymph node 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65104"/>
            <a:ext cx="4176464" cy="24094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2195736" y="4797152"/>
            <a:ext cx="295232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277688" y="1090029"/>
            <a:ext cx="8686800" cy="3923148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uvnitř uzlin </a:t>
            </a:r>
            <a:r>
              <a:rPr lang="cs-CZ" b="1" u="sng" dirty="0" smtClean="0">
                <a:solidFill>
                  <a:schemeClr val="tx1"/>
                </a:solidFill>
              </a:rPr>
              <a:t>se míza zbavuje ne</a:t>
            </a:r>
            <a:r>
              <a:rPr lang="cs-CZ" b="1" dirty="0" smtClean="0">
                <a:solidFill>
                  <a:schemeClr val="tx1"/>
                </a:solidFill>
              </a:rPr>
              <a:t>čistot (např. mikroorganizmů)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vznikají zde bílé krvinky, </a:t>
            </a:r>
            <a:r>
              <a:rPr lang="cs-CZ" b="1" dirty="0" smtClean="0">
                <a:solidFill>
                  <a:schemeClr val="tx1"/>
                </a:solidFill>
              </a:rPr>
              <a:t>které </a:t>
            </a:r>
            <a:r>
              <a:rPr lang="cs-CZ" b="1" u="sng" dirty="0" smtClean="0">
                <a:solidFill>
                  <a:schemeClr val="tx1"/>
                </a:solidFill>
              </a:rPr>
              <a:t>tvoří protilátky proti nemocem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při nemoci se uzliny zvětšují </a:t>
            </a:r>
            <a:r>
              <a:rPr lang="cs-CZ" b="1" dirty="0" smtClean="0">
                <a:solidFill>
                  <a:schemeClr val="tx1"/>
                </a:solidFill>
              </a:rPr>
              <a:t>(tvorbou bílých krvinek), průměr mízní uzliny je za normálních podmínek 10 – 25 mm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1582707" y="749919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mandle</a:t>
            </a:r>
            <a:endParaRPr lang="cs-CZ" b="1" cap="all" dirty="0"/>
          </a:p>
        </p:txBody>
      </p:sp>
      <p:sp>
        <p:nvSpPr>
          <p:cNvPr id="5" name="TextovéPole 4"/>
          <p:cNvSpPr txBox="1"/>
          <p:nvPr/>
        </p:nvSpPr>
        <p:spPr>
          <a:xfrm>
            <a:off x="-1581515" y="1689982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brzlík</a:t>
            </a:r>
            <a:endParaRPr lang="cs-CZ" b="1" cap="all" dirty="0"/>
          </a:p>
        </p:txBody>
      </p:sp>
      <p:sp>
        <p:nvSpPr>
          <p:cNvPr id="6" name="TextovéPole 5"/>
          <p:cNvSpPr txBox="1"/>
          <p:nvPr/>
        </p:nvSpPr>
        <p:spPr>
          <a:xfrm>
            <a:off x="-1548680" y="2282778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slezina</a:t>
            </a:r>
            <a:endParaRPr lang="cs-CZ" b="1" cap="all" dirty="0"/>
          </a:p>
        </p:txBody>
      </p:sp>
      <p:sp>
        <p:nvSpPr>
          <p:cNvPr id="7" name="TextovéPole 6"/>
          <p:cNvSpPr txBox="1"/>
          <p:nvPr/>
        </p:nvSpPr>
        <p:spPr>
          <a:xfrm>
            <a:off x="-1531669" y="2780928"/>
            <a:ext cx="11521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mízní uzliny</a:t>
            </a:r>
            <a:endParaRPr lang="cs-CZ" b="1" cap="all" dirty="0"/>
          </a:p>
        </p:txBody>
      </p:sp>
      <p:sp>
        <p:nvSpPr>
          <p:cNvPr id="8" name="TextovéPole 7"/>
          <p:cNvSpPr txBox="1"/>
          <p:nvPr/>
        </p:nvSpPr>
        <p:spPr>
          <a:xfrm>
            <a:off x="-1582707" y="3804504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mízní cévy</a:t>
            </a:r>
            <a:endParaRPr lang="cs-CZ" b="1" cap="all" dirty="0"/>
          </a:p>
        </p:txBody>
      </p:sp>
      <p:pic>
        <p:nvPicPr>
          <p:cNvPr id="10" name="Picture 6" descr="Soubor:Illu lymph node 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3"/>
            <a:ext cx="4176464" cy="24094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Míza = Lymfa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oubor:Illu spl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89" y="2282778"/>
            <a:ext cx="2989407" cy="33225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77688" y="96385"/>
            <a:ext cx="8686800" cy="838200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slezina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23528" y="1263267"/>
            <a:ext cx="5544616" cy="5334085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má </a:t>
            </a:r>
            <a:r>
              <a:rPr lang="cs-CZ" b="1" u="sng" dirty="0" smtClean="0">
                <a:solidFill>
                  <a:schemeClr val="tx1"/>
                </a:solidFill>
              </a:rPr>
              <a:t>oválný tvar </a:t>
            </a:r>
            <a:r>
              <a:rPr lang="cs-CZ" b="1" dirty="0" smtClean="0">
                <a:solidFill>
                  <a:schemeClr val="tx1"/>
                </a:solidFill>
              </a:rPr>
              <a:t>a je asi </a:t>
            </a:r>
            <a:r>
              <a:rPr lang="cs-CZ" b="1" u="sng" dirty="0" smtClean="0">
                <a:solidFill>
                  <a:schemeClr val="tx1"/>
                </a:solidFill>
              </a:rPr>
              <a:t>12 – 20 cm dlouhá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leží v </a:t>
            </a:r>
            <a:r>
              <a:rPr lang="cs-CZ" b="1" u="sng" dirty="0" smtClean="0">
                <a:solidFill>
                  <a:schemeClr val="tx1"/>
                </a:solidFill>
              </a:rPr>
              <a:t>levé části dutiny břišní za žaludkem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vznikají zde a zanikají červené krvinky </a:t>
            </a:r>
            <a:r>
              <a:rPr lang="cs-CZ" b="1" dirty="0" smtClean="0">
                <a:solidFill>
                  <a:schemeClr val="tx1"/>
                </a:solidFill>
              </a:rPr>
              <a:t>(je to krvetvorný orgán)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tvoří</a:t>
            </a:r>
            <a:r>
              <a:rPr lang="cs-CZ" b="1" dirty="0" smtClean="0">
                <a:solidFill>
                  <a:schemeClr val="tx1"/>
                </a:solidFill>
              </a:rPr>
              <a:t> se zde </a:t>
            </a:r>
            <a:r>
              <a:rPr lang="cs-CZ" b="1" u="sng" dirty="0" smtClean="0">
                <a:solidFill>
                  <a:schemeClr val="tx1"/>
                </a:solidFill>
              </a:rPr>
              <a:t>část bílých krvinek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při namáhavém běhu nás </a:t>
            </a:r>
            <a:r>
              <a:rPr lang="cs-CZ" b="1" u="sng" dirty="0" smtClean="0">
                <a:solidFill>
                  <a:schemeClr val="tx1"/>
                </a:solidFill>
              </a:rPr>
              <a:t>píchá v levém boku </a:t>
            </a:r>
            <a:r>
              <a:rPr lang="cs-CZ" b="1" dirty="0" smtClean="0">
                <a:solidFill>
                  <a:schemeClr val="tx1"/>
                </a:solidFill>
              </a:rPr>
              <a:t>(slezinou protéká větší množství krve)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1582707" y="749919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mandle</a:t>
            </a:r>
            <a:endParaRPr lang="cs-CZ" b="1" cap="all" dirty="0"/>
          </a:p>
        </p:txBody>
      </p:sp>
      <p:sp>
        <p:nvSpPr>
          <p:cNvPr id="5" name="TextovéPole 4"/>
          <p:cNvSpPr txBox="1"/>
          <p:nvPr/>
        </p:nvSpPr>
        <p:spPr>
          <a:xfrm>
            <a:off x="-1581515" y="1689982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brzlík</a:t>
            </a:r>
            <a:endParaRPr lang="cs-CZ" b="1" cap="all" dirty="0"/>
          </a:p>
        </p:txBody>
      </p:sp>
      <p:sp>
        <p:nvSpPr>
          <p:cNvPr id="6" name="TextovéPole 5"/>
          <p:cNvSpPr txBox="1"/>
          <p:nvPr/>
        </p:nvSpPr>
        <p:spPr>
          <a:xfrm>
            <a:off x="-1548680" y="2282778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slezina</a:t>
            </a:r>
            <a:endParaRPr lang="cs-CZ" b="1" cap="all" dirty="0"/>
          </a:p>
        </p:txBody>
      </p:sp>
      <p:sp>
        <p:nvSpPr>
          <p:cNvPr id="7" name="TextovéPole 6"/>
          <p:cNvSpPr txBox="1"/>
          <p:nvPr/>
        </p:nvSpPr>
        <p:spPr>
          <a:xfrm>
            <a:off x="-1531669" y="2780928"/>
            <a:ext cx="11521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mízní uzliny</a:t>
            </a:r>
            <a:endParaRPr lang="cs-CZ" b="1" cap="all" dirty="0"/>
          </a:p>
        </p:txBody>
      </p:sp>
      <p:sp>
        <p:nvSpPr>
          <p:cNvPr id="8" name="TextovéPole 7"/>
          <p:cNvSpPr txBox="1"/>
          <p:nvPr/>
        </p:nvSpPr>
        <p:spPr>
          <a:xfrm>
            <a:off x="-1582707" y="3804504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mízní cévy</a:t>
            </a:r>
            <a:endParaRPr lang="cs-CZ" b="1" cap="all" dirty="0"/>
          </a:p>
        </p:txBody>
      </p:sp>
    </p:spTree>
    <p:extLst>
      <p:ext uri="{BB962C8B-B14F-4D97-AF65-F5344CB8AC3E}">
        <p14:creationId xmlns:p14="http://schemas.microsoft.com/office/powerpoint/2010/main" val="9519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628800"/>
            <a:ext cx="4053830" cy="838200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brzlík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291290" y="3811222"/>
            <a:ext cx="8673197" cy="293014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nachází se </a:t>
            </a:r>
            <a:r>
              <a:rPr lang="cs-CZ" b="1" u="sng" dirty="0" smtClean="0">
                <a:solidFill>
                  <a:schemeClr val="tx1"/>
                </a:solidFill>
              </a:rPr>
              <a:t>nad srdcem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tvoří</a:t>
            </a:r>
            <a:r>
              <a:rPr lang="cs-CZ" b="1" dirty="0" smtClean="0">
                <a:solidFill>
                  <a:schemeClr val="tx1"/>
                </a:solidFill>
              </a:rPr>
              <a:t> se v něm </a:t>
            </a:r>
            <a:r>
              <a:rPr lang="cs-CZ" b="1" u="sng" dirty="0" smtClean="0">
                <a:solidFill>
                  <a:schemeClr val="tx1"/>
                </a:solidFill>
              </a:rPr>
              <a:t>bílé krvinky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větší </a:t>
            </a:r>
            <a:r>
              <a:rPr lang="cs-CZ" b="1" u="sng" dirty="0" smtClean="0">
                <a:solidFill>
                  <a:schemeClr val="tx1"/>
                </a:solidFill>
              </a:rPr>
              <a:t>význam má u dětí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během života </a:t>
            </a:r>
            <a:r>
              <a:rPr lang="cs-CZ" b="1" u="sng" dirty="0" smtClean="0">
                <a:solidFill>
                  <a:schemeClr val="tx1"/>
                </a:solidFill>
              </a:rPr>
              <a:t>se zmenšuje</a:t>
            </a:r>
            <a:r>
              <a:rPr lang="cs-CZ" b="1" dirty="0" smtClean="0">
                <a:solidFill>
                  <a:schemeClr val="tx1"/>
                </a:solidFill>
              </a:rPr>
              <a:t>, až postupem času úplně </a:t>
            </a:r>
            <a:r>
              <a:rPr lang="cs-CZ" b="1" u="sng" dirty="0" smtClean="0">
                <a:solidFill>
                  <a:schemeClr val="tx1"/>
                </a:solidFill>
              </a:rPr>
              <a:t>vymizí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1582707" y="749919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mandle</a:t>
            </a:r>
            <a:endParaRPr lang="cs-CZ" b="1" cap="all" dirty="0"/>
          </a:p>
        </p:txBody>
      </p:sp>
      <p:sp>
        <p:nvSpPr>
          <p:cNvPr id="5" name="TextovéPole 4"/>
          <p:cNvSpPr txBox="1"/>
          <p:nvPr/>
        </p:nvSpPr>
        <p:spPr>
          <a:xfrm>
            <a:off x="-1581515" y="1689982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brzlík</a:t>
            </a:r>
            <a:endParaRPr lang="cs-CZ" b="1" cap="all" dirty="0"/>
          </a:p>
        </p:txBody>
      </p:sp>
      <p:sp>
        <p:nvSpPr>
          <p:cNvPr id="6" name="TextovéPole 5"/>
          <p:cNvSpPr txBox="1"/>
          <p:nvPr/>
        </p:nvSpPr>
        <p:spPr>
          <a:xfrm>
            <a:off x="-1548680" y="2282778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slezina</a:t>
            </a:r>
            <a:endParaRPr lang="cs-CZ" b="1" cap="all" dirty="0"/>
          </a:p>
        </p:txBody>
      </p:sp>
      <p:sp>
        <p:nvSpPr>
          <p:cNvPr id="7" name="TextovéPole 6"/>
          <p:cNvSpPr txBox="1"/>
          <p:nvPr/>
        </p:nvSpPr>
        <p:spPr>
          <a:xfrm>
            <a:off x="-1531669" y="2780928"/>
            <a:ext cx="11521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mízní uzliny</a:t>
            </a:r>
            <a:endParaRPr lang="cs-CZ" b="1" cap="all" dirty="0"/>
          </a:p>
        </p:txBody>
      </p:sp>
      <p:sp>
        <p:nvSpPr>
          <p:cNvPr id="8" name="TextovéPole 7"/>
          <p:cNvSpPr txBox="1"/>
          <p:nvPr/>
        </p:nvSpPr>
        <p:spPr>
          <a:xfrm>
            <a:off x="-1582707" y="3804504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mízní cévy</a:t>
            </a:r>
            <a:endParaRPr lang="cs-CZ" b="1" cap="all" dirty="0"/>
          </a:p>
        </p:txBody>
      </p:sp>
      <p:pic>
        <p:nvPicPr>
          <p:cNvPr id="4098" name="Picture 2" descr="File:Illu thy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24" y="99279"/>
            <a:ext cx="3838146" cy="42658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34394" y="99279"/>
            <a:ext cx="4053830" cy="838200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mandle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582707" y="749919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mandle</a:t>
            </a:r>
            <a:endParaRPr lang="cs-CZ" b="1" cap="all" dirty="0"/>
          </a:p>
        </p:txBody>
      </p:sp>
      <p:sp>
        <p:nvSpPr>
          <p:cNvPr id="5" name="TextovéPole 4"/>
          <p:cNvSpPr txBox="1"/>
          <p:nvPr/>
        </p:nvSpPr>
        <p:spPr>
          <a:xfrm>
            <a:off x="-1581515" y="1689982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brzlík</a:t>
            </a:r>
            <a:endParaRPr lang="cs-CZ" b="1" cap="all" dirty="0"/>
          </a:p>
        </p:txBody>
      </p:sp>
      <p:sp>
        <p:nvSpPr>
          <p:cNvPr id="6" name="TextovéPole 5"/>
          <p:cNvSpPr txBox="1"/>
          <p:nvPr/>
        </p:nvSpPr>
        <p:spPr>
          <a:xfrm>
            <a:off x="-1548680" y="2282778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slezina</a:t>
            </a:r>
            <a:endParaRPr lang="cs-CZ" b="1" cap="all" dirty="0"/>
          </a:p>
        </p:txBody>
      </p:sp>
      <p:sp>
        <p:nvSpPr>
          <p:cNvPr id="7" name="TextovéPole 6"/>
          <p:cNvSpPr txBox="1"/>
          <p:nvPr/>
        </p:nvSpPr>
        <p:spPr>
          <a:xfrm>
            <a:off x="-1531669" y="2780928"/>
            <a:ext cx="11521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mízní uzliny</a:t>
            </a:r>
            <a:endParaRPr lang="cs-CZ" b="1" cap="all" dirty="0"/>
          </a:p>
        </p:txBody>
      </p:sp>
      <p:sp>
        <p:nvSpPr>
          <p:cNvPr id="8" name="TextovéPole 7"/>
          <p:cNvSpPr txBox="1"/>
          <p:nvPr/>
        </p:nvSpPr>
        <p:spPr>
          <a:xfrm>
            <a:off x="-1582707" y="3804504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 smtClean="0"/>
              <a:t>mízní cévy</a:t>
            </a:r>
            <a:endParaRPr lang="cs-CZ" b="1" cap="all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194122"/>
            <a:ext cx="8686800" cy="288295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mízní systém člověka tvoří také </a:t>
            </a:r>
            <a:r>
              <a:rPr lang="cs-CZ" b="1" u="sng" dirty="0" smtClean="0">
                <a:solidFill>
                  <a:schemeClr val="tx1"/>
                </a:solidFill>
              </a:rPr>
              <a:t>MANDLE (lymfatické uzliny)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KRČNÍ MANDLE 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NOSNÍ MANDLE 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JAZYKOVÉ MANDLE 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Soubor:Throat with Tonsils 0012J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16" y="1763688"/>
            <a:ext cx="5094312" cy="50943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547664" y="5589240"/>
            <a:ext cx="14526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krční mandle</a:t>
            </a:r>
            <a:endParaRPr lang="cs-CZ" b="1" dirty="0"/>
          </a:p>
        </p:txBody>
      </p:sp>
      <p:cxnSp>
        <p:nvCxnSpPr>
          <p:cNvPr id="12" name="Přímá spojnice se šipkou 11"/>
          <p:cNvCxnSpPr>
            <a:stCxn id="10" idx="3"/>
          </p:cNvCxnSpPr>
          <p:nvPr/>
        </p:nvCxnSpPr>
        <p:spPr>
          <a:xfrm flipV="1">
            <a:off x="3000306" y="4941168"/>
            <a:ext cx="2291774" cy="8327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10" idx="3"/>
          </p:cNvCxnSpPr>
          <p:nvPr/>
        </p:nvCxnSpPr>
        <p:spPr>
          <a:xfrm flipV="1">
            <a:off x="3000306" y="5085184"/>
            <a:ext cx="4452014" cy="6887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93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4215</TotalTime>
  <Words>782</Words>
  <Application>Microsoft Office PowerPoint</Application>
  <PresentationFormat>Předvádění na obrazovce (4:3)</PresentationFormat>
  <Paragraphs>105</Paragraphs>
  <Slides>13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Cesta</vt:lpstr>
      <vt:lpstr>Anotace</vt:lpstr>
      <vt:lpstr>Mízní soustava člověka</vt:lpstr>
      <vt:lpstr>Funkce mízní soustavy</vt:lpstr>
      <vt:lpstr>Mízní soustava člověka</vt:lpstr>
      <vt:lpstr>stavba a činnost mízní soustavy</vt:lpstr>
      <vt:lpstr>Míza = Lymfa</vt:lpstr>
      <vt:lpstr>slezina</vt:lpstr>
      <vt:lpstr>brzlík</vt:lpstr>
      <vt:lpstr>mandle</vt:lpstr>
      <vt:lpstr>Mízní soustava - </vt:lpstr>
      <vt:lpstr>Mízní soustava</vt:lpstr>
      <vt:lpstr>Mízní soustava</vt:lpstr>
      <vt:lpstr>Mízní soustava</vt:lpstr>
    </vt:vector>
  </TitlesOfParts>
  <Company>MZŠ Melč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Ploštěnka mléčná</dc:title>
  <dc:creator>rybat</dc:creator>
  <cp:lastModifiedBy>Blanka Novotná</cp:lastModifiedBy>
  <cp:revision>371</cp:revision>
  <dcterms:created xsi:type="dcterms:W3CDTF">2012-03-02T07:29:25Z</dcterms:created>
  <dcterms:modified xsi:type="dcterms:W3CDTF">2020-03-13T16:19:42Z</dcterms:modified>
</cp:coreProperties>
</file>